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330" r:id="rId31"/>
    <p:sldId id="331" r:id="rId32"/>
    <p:sldId id="288" r:id="rId33"/>
    <p:sldId id="289" r:id="rId34"/>
    <p:sldId id="290" r:id="rId35"/>
    <p:sldId id="291" r:id="rId36"/>
    <p:sldId id="292" r:id="rId37"/>
    <p:sldId id="332" r:id="rId38"/>
    <p:sldId id="293" r:id="rId39"/>
    <p:sldId id="294" r:id="rId40"/>
    <p:sldId id="295" r:id="rId41"/>
    <p:sldId id="333"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8"/>
    <p:restoredTop sz="82987"/>
  </p:normalViewPr>
  <p:slideViewPr>
    <p:cSldViewPr snapToGrid="0" snapToObjects="1">
      <p:cViewPr>
        <p:scale>
          <a:sx n="83" d="100"/>
          <a:sy n="83" d="100"/>
        </p:scale>
        <p:origin x="2344" y="280"/>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10/25/17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10/25/17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Existing</a:t>
            </a:r>
            <a:r>
              <a:rPr lang="en-US" baseline="0" dirty="0" smtClean="0"/>
              <a:t> approaches only create </a:t>
            </a:r>
            <a:r>
              <a:rPr lang="en-US" altLang="zh-CN" baseline="0" dirty="0" smtClean="0"/>
              <a:t>samples</a:t>
            </a:r>
            <a:r>
              <a:rPr lang="zh-CN" altLang="en-US" baseline="0" dirty="0" smtClean="0"/>
              <a:t> </a:t>
            </a:r>
            <a:r>
              <a:rPr lang="en-US" altLang="zh-CN" baseline="0" dirty="0" smtClean="0"/>
              <a:t>that are close to the original sample, which limit the range the underlying method can learn.</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Geometrically transform</a:t>
            </a:r>
            <a:r>
              <a:rPr lang="en-US" baseline="0" dirty="0" smtClean="0"/>
              <a:t> images to minimize joint entropy, means sum of joint entropies of all possible pairs of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altLang="zh-CN" dirty="0" smtClean="0"/>
              <a:t>Model distribution</a:t>
            </a:r>
            <a:r>
              <a:rPr lang="en-US" altLang="zh-CN" baseline="0" dirty="0" smtClean="0"/>
              <a:t> of control points’ location as multi variant </a:t>
            </a:r>
            <a:r>
              <a:rPr lang="en-US" altLang="zh-CN" baseline="0" dirty="0" err="1" smtClean="0"/>
              <a:t>gaussian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dataset is a point cloud dataset.</a:t>
            </a:r>
            <a:r>
              <a:rPr lang="en-US" baseline="0" dirty="0" smtClean="0"/>
              <a:t> Every building roof contains more than at least 5k points. Some large roofs can have 30k points. Existing method tried to detect geometrical features such ridge, concave and corners of roofs. And classify roofs based on these simple geometry features.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Similar to bag of words</a:t>
            </a:r>
            <a:r>
              <a:rPr lang="en-US" baseline="0" dirty="0" smtClean="0"/>
              <a:t> representation in natural language processing, I used bag of words model in this project to represent point cloud building roofs.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I make width,</a:t>
            </a:r>
            <a:r>
              <a:rPr lang="en-US" baseline="0" dirty="0" smtClean="0"/>
              <a:t> height of templates adjustable. To simulate round corner or ridges, I even add 4 levels of erosions. The goal is to cover as much cases in real works as possible.</a:t>
            </a:r>
          </a:p>
          <a:p>
            <a:endParaRPr lang="en-US" baseline="0" dirty="0" smtClean="0"/>
          </a:p>
          <a:p>
            <a:r>
              <a:rPr lang="en-US" baseline="0" dirty="0" smtClean="0"/>
              <a:t>In next section, I will show how features are extracted from these models and trained using a machine learning algorithm.</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23</a:t>
            </a:fld>
            <a:endParaRPr lang="uk-U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show</a:t>
            </a:r>
            <a:r>
              <a:rPr lang="en-US" baseline="0" dirty="0" smtClean="0"/>
              <a:t> advantage of using </a:t>
            </a:r>
            <a:r>
              <a:rPr lang="en-US" baseline="0" dirty="0" smtClean="0"/>
              <a:t>models derived by these carefully designed models as </a:t>
            </a:r>
            <a:r>
              <a:rPr lang="en-US" baseline="0" dirty="0" smtClean="0"/>
              <a:t>training data. I compared results to unsupervised clustering algorithm, GMM and </a:t>
            </a:r>
            <a:r>
              <a:rPr lang="en-US" baseline="0" dirty="0" err="1" smtClean="0"/>
              <a:t>Kmeans</a:t>
            </a:r>
            <a:r>
              <a:rPr lang="en-US" baseline="0" dirty="0" smtClean="0"/>
              <a:t>. </a:t>
            </a:r>
          </a:p>
          <a:p>
            <a:endParaRPr lang="en-US" baseline="0" dirty="0" smtClean="0"/>
          </a:p>
          <a:p>
            <a:r>
              <a:rPr lang="en-US" baseline="0" dirty="0" smtClean="0"/>
              <a:t>For roofs that are rare in real world, my approach over perform compared method a lot. That</a:t>
            </a:r>
            <a:r>
              <a:rPr lang="mr-IN" baseline="0" dirty="0" smtClean="0"/>
              <a:t>’</a:t>
            </a:r>
            <a:r>
              <a:rPr lang="en-US" baseline="0" dirty="0" smtClean="0"/>
              <a:t>s because more features can be generated and trained using the proposed method.</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Traditiona</a:t>
            </a:r>
            <a:r>
              <a:rPr lang="en-US" baseline="0" dirty="0" smtClean="0"/>
              <a:t>l method of solving optical flow problems require feature matching, solving partial derivative equation or using coarse to fine architecture. Time consuming.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idea of using mask is to separate one image of optical flow to multiple layers. There</a:t>
            </a:r>
            <a:r>
              <a:rPr lang="en-US" baseline="0" dirty="0" smtClean="0"/>
              <a:t> is no intersection between any layers and the union of all layers is the final optical flow. </a:t>
            </a:r>
          </a:p>
          <a:p>
            <a:endParaRPr lang="en-US" baseline="0" dirty="0" smtClean="0"/>
          </a:p>
          <a:p>
            <a:r>
              <a:rPr lang="en-US" baseline="0" dirty="0" smtClean="0"/>
              <a:t>The idea comes from a fact that multiple different motion could being found in one pair of sample images, I find out that by estimation these motion using different layers generating more accurate results than existing method. The assumption is that in each separated layer, the optical flow in that layer is sort of </a:t>
            </a:r>
            <a:r>
              <a:rPr lang="en-US" baseline="0" dirty="0" err="1" smtClean="0"/>
              <a:t>consistant</a:t>
            </a:r>
            <a:r>
              <a:rPr lang="en-US" baseline="0" dirty="0" smtClean="0"/>
              <a:t> which represents one type of motion in the images.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a:t>
            </a:r>
            <a:r>
              <a:rPr lang="en-US" baseline="0" dirty="0" smtClean="0"/>
              <a:t> optical flows are separated to 5 different layers. The value of mask is rendered using color, dark blue represents 0 value.</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proposed method generate results</a:t>
            </a:r>
            <a:r>
              <a:rPr lang="en-US" baseline="0" dirty="0" smtClean="0"/>
              <a:t> that have much more clear optical flow at objects boundaries and also better for small objects.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The first two methods are traditional ones which do</a:t>
            </a:r>
            <a:r>
              <a:rPr lang="en-US" baseline="0" dirty="0" smtClean="0"/>
              <a:t> not require training and they </a:t>
            </a:r>
            <a:r>
              <a:rPr lang="en-US" dirty="0" smtClean="0"/>
              <a:t>generate</a:t>
            </a:r>
            <a:r>
              <a:rPr lang="en-US" baseline="0" dirty="0" smtClean="0"/>
              <a:t> best results for all cases. However, the processing time is much much longer than </a:t>
            </a:r>
            <a:r>
              <a:rPr lang="en-US" baseline="0" dirty="0" err="1" smtClean="0"/>
              <a:t>dnn</a:t>
            </a:r>
            <a:r>
              <a:rPr lang="en-US" baseline="0" dirty="0" smtClean="0"/>
              <a:t> based method.</a:t>
            </a:r>
          </a:p>
          <a:p>
            <a:endParaRPr lang="en-US" baseline="0" dirty="0" smtClean="0"/>
          </a:p>
          <a:p>
            <a:r>
              <a:rPr lang="en-US" baseline="0" dirty="0" err="1" smtClean="0"/>
              <a:t>FlowNetS</a:t>
            </a:r>
            <a:r>
              <a:rPr lang="en-US" baseline="0" dirty="0" smtClean="0"/>
              <a:t> is trained </a:t>
            </a:r>
            <a:r>
              <a:rPr lang="en-US" baseline="0" dirty="0" err="1" smtClean="0"/>
              <a:t>supervisely</a:t>
            </a:r>
            <a:r>
              <a:rPr lang="en-US" baseline="0" dirty="0" smtClean="0"/>
              <a:t>. Although in most of cases, it has better results than </a:t>
            </a:r>
            <a:r>
              <a:rPr lang="en-US" baseline="0" dirty="0" err="1" smtClean="0"/>
              <a:t>unsupervisely</a:t>
            </a:r>
            <a:r>
              <a:rPr lang="en-US" baseline="0" dirty="0" smtClean="0"/>
              <a:t> trained models such as later three models. Training it require hundreds of thousands well labelled optical flow data, which is unrealistic in many cases.</a:t>
            </a:r>
          </a:p>
          <a:p>
            <a:endParaRPr lang="en-US" baseline="0" dirty="0" smtClean="0"/>
          </a:p>
          <a:p>
            <a:r>
              <a:rPr lang="en-US" baseline="0" dirty="0" smtClean="0"/>
              <a:t>One result that worth noticing is KITTI column, For KITTI it only get about 200 samples with ground truth optical flows for training. But the entire dataset has about 80K image pairs. </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extLst>
      <p:ext uri="{BB962C8B-B14F-4D97-AF65-F5344CB8AC3E}">
        <p14:creationId xmlns:p14="http://schemas.microsoft.com/office/powerpoint/2010/main" val="1869581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To further demonstrate</a:t>
            </a:r>
            <a:r>
              <a:rPr lang="en-US" baseline="0" dirty="0" smtClean="0"/>
              <a:t> the value of predicted optical flows using the proposed method, I show how these predicted optical flows can be used as training data to generate better results. </a:t>
            </a:r>
          </a:p>
          <a:p>
            <a:endParaRPr lang="en-US" baseline="0" dirty="0" smtClean="0"/>
          </a:p>
          <a:p>
            <a:r>
              <a:rPr lang="en-US" baseline="0" dirty="0" smtClean="0"/>
              <a:t>The first 4 experiments do not </a:t>
            </a:r>
            <a:r>
              <a:rPr lang="en-US" baseline="0" dirty="0" err="1" smtClean="0"/>
              <a:t>usepredicted</a:t>
            </a:r>
            <a:r>
              <a:rPr lang="en-US" baseline="0" dirty="0" smtClean="0"/>
              <a:t> optical flow as training data.</a:t>
            </a:r>
          </a:p>
          <a:p>
            <a:endParaRPr lang="en-US" baseline="0" dirty="0" smtClean="0"/>
          </a:p>
          <a:p>
            <a:r>
              <a:rPr lang="en-US" baseline="0" dirty="0" smtClean="0"/>
              <a:t>Chairs is another dataset people used to used as combined training set in experiments. Chairs have more than 20K data with ground </a:t>
            </a:r>
            <a:r>
              <a:rPr lang="en-US" baseline="0" smtClean="0"/>
              <a:t>truth optical flows.</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extLst>
      <p:ext uri="{BB962C8B-B14F-4D97-AF65-F5344CB8AC3E}">
        <p14:creationId xmlns:p14="http://schemas.microsoft.com/office/powerpoint/2010/main" val="116162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42</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CB5F3-9396-419D-9C2D-5BD6B78122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61D5984-39E7-4688-828C-CF96973094E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Ask help from crowd sourcing such as Amazon</a:t>
            </a:r>
            <a:r>
              <a:rPr lang="en-US" baseline="0" dirty="0" smtClean="0"/>
              <a:t> </a:t>
            </a:r>
            <a:r>
              <a:rPr lang="en-US" baseline="0" dirty="0" err="1" smtClean="0"/>
              <a:t>mturk</a:t>
            </a:r>
            <a:r>
              <a:rPr lang="en-US" baseline="0" dirty="0" smtClean="0"/>
              <a:t>,  specific tool has to be created. but attendant is not professional, noisy labeling.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a:t>Usually, for a general learning algorithm, to achieve the best performance, a balanced dataset is always desired.</a:t>
            </a:r>
          </a:p>
          <a:p>
            <a:pPr lvl="0"/>
            <a:endParaRPr lang="en-US" sz="1800"/>
          </a:p>
          <a:p>
            <a:pPr lvl="0"/>
            <a:r>
              <a:rPr lang="en-US" sz="1800"/>
              <a:t>If such data is not given initially, then you need some special techniques to help you achieve a better performance.</a:t>
            </a:r>
          </a:p>
          <a:p>
            <a:pPr lvl="0"/>
            <a:endParaRPr lang="en-US" sz="1800"/>
          </a:p>
          <a:p>
            <a:pPr lvl="0"/>
            <a:r>
              <a:rPr lang="en-US" sz="1800"/>
              <a:t>Usually, the difficulty of learning from a imbalanced dataset comes from three aspects.</a:t>
            </a:r>
          </a:p>
          <a:p>
            <a:pPr lvl="0"/>
            <a:endParaRPr lang="en-US" sz="1800"/>
          </a:p>
          <a:p>
            <a:pPr lvl="0"/>
            <a:r>
              <a:rPr lang="en-US" sz="1800"/>
              <a:t>1. it is difficult for learning algorithm to approximate the truth decision boundary.</a:t>
            </a:r>
          </a:p>
          <a:p>
            <a:pPr lvl="0"/>
            <a:r>
              <a:rPr lang="en-US" sz="1800"/>
              <a:t>2. Second, many classification algorithms utilize a general bias for better generalization and to avoid overfitting during learning.</a:t>
            </a:r>
          </a:p>
          <a:p>
            <a:pPr lvl="0"/>
            <a:r>
              <a:rPr lang="en-US" sz="1800"/>
              <a:t>3. Last but not least, noise exerts a greater impact on the minority class, because in this case it is more difficult for a classifier to distinguish noise from minority data.</a:t>
            </a:r>
          </a:p>
          <a:p>
            <a:pPr lvl="0"/>
            <a:endParaRPr lang="en-US" sz="180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Blue stars represent minority class, circles are samples of majority class.</a:t>
            </a:r>
          </a:p>
          <a:p>
            <a:pPr lvl="0"/>
            <a:r>
              <a:rPr lang="en-US"/>
              <a:t>2. Let us suppose that the red dashed box around minority class is a ground truth decision boundary of the minority class.</a:t>
            </a:r>
          </a:p>
          <a:p>
            <a:pPr lvl="0"/>
            <a:r>
              <a:rPr lang="en-US"/>
              <a:t>3. Now, if we add more and more identical copies of existing data for minority class. You sort of push a classification algorithm to focus on learning each single location of data in the minority class, which in turn will force the decision boundary to shrink and form decision boundary around each sample of the minority class. And 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CGMOS selects samples based on weights assigned to sample. Larger weight will get high probability to be chosen.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67</a:t>
            </a:fld>
            <a:endParaRPr lang="uk-U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dirty="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dirty="0"/>
          </a:p>
          <a:p>
            <a:pPr lvl="0"/>
            <a:r>
              <a:rPr lang="en-US" dirty="0"/>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0" marR="0" lvl="0" indent="0" defTabSz="914400" rtl="0" eaLnBrk="1" fontAlgn="auto" latinLnBrk="0" hangingPunct="0">
              <a:lnSpc>
                <a:spcPct val="100000"/>
              </a:lnSpc>
              <a:spcBef>
                <a:spcPts val="0"/>
              </a:spcBef>
              <a:spcAft>
                <a:spcPts val="0"/>
              </a:spcAft>
              <a:buClrTx/>
              <a:buSzTx/>
              <a:buFontTx/>
              <a:buNone/>
              <a:tabLst/>
              <a:defRPr/>
            </a:pPr>
            <a:r>
              <a:rPr lang="en-US" dirty="0" smtClean="0"/>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20" Type="http://schemas.openxmlformats.org/officeDocument/2006/relationships/image" Target="../media/image64.jpeg"/><Relationship Id="rId21" Type="http://schemas.openxmlformats.org/officeDocument/2006/relationships/image" Target="../media/image65.jpeg"/><Relationship Id="rId22" Type="http://schemas.openxmlformats.org/officeDocument/2006/relationships/image" Target="../media/image66.jpeg"/><Relationship Id="rId23" Type="http://schemas.openxmlformats.org/officeDocument/2006/relationships/image" Target="../media/image67.jpeg"/><Relationship Id="rId24" Type="http://schemas.openxmlformats.org/officeDocument/2006/relationships/image" Target="../media/image68.jpeg"/><Relationship Id="rId25" Type="http://schemas.openxmlformats.org/officeDocument/2006/relationships/image" Target="../media/image69.jpeg"/><Relationship Id="rId26" Type="http://schemas.openxmlformats.org/officeDocument/2006/relationships/image" Target="../media/image70.jpeg"/><Relationship Id="rId27" Type="http://schemas.openxmlformats.org/officeDocument/2006/relationships/image" Target="../media/image71.jpeg"/><Relationship Id="rId28" Type="http://schemas.openxmlformats.org/officeDocument/2006/relationships/image" Target="../media/image72.jpeg"/><Relationship Id="rId29" Type="http://schemas.openxmlformats.org/officeDocument/2006/relationships/image" Target="../media/image73.jpeg"/><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30" Type="http://schemas.openxmlformats.org/officeDocument/2006/relationships/image" Target="../media/image74.jpeg"/><Relationship Id="rId31" Type="http://schemas.openxmlformats.org/officeDocument/2006/relationships/image" Target="../media/image75.jpeg"/><Relationship Id="rId32" Type="http://schemas.openxmlformats.org/officeDocument/2006/relationships/image" Target="../media/image76.jpeg"/><Relationship Id="rId9" Type="http://schemas.openxmlformats.org/officeDocument/2006/relationships/image" Target="../media/image53.jpeg"/><Relationship Id="rId6" Type="http://schemas.openxmlformats.org/officeDocument/2006/relationships/image" Target="../media/image50.jpeg"/><Relationship Id="rId7" Type="http://schemas.openxmlformats.org/officeDocument/2006/relationships/image" Target="../media/image51.jpeg"/><Relationship Id="rId8" Type="http://schemas.openxmlformats.org/officeDocument/2006/relationships/image" Target="../media/image52.jpeg"/><Relationship Id="rId33" Type="http://schemas.openxmlformats.org/officeDocument/2006/relationships/image" Target="../media/image77.jpeg"/><Relationship Id="rId34" Type="http://schemas.openxmlformats.org/officeDocument/2006/relationships/image" Target="../media/image78.jpeg"/><Relationship Id="rId35" Type="http://schemas.openxmlformats.org/officeDocument/2006/relationships/image" Target="../media/image79.jpeg"/><Relationship Id="rId10" Type="http://schemas.openxmlformats.org/officeDocument/2006/relationships/image" Target="../media/image54.jpeg"/><Relationship Id="rId11" Type="http://schemas.openxmlformats.org/officeDocument/2006/relationships/image" Target="../media/image55.jpeg"/><Relationship Id="rId12" Type="http://schemas.openxmlformats.org/officeDocument/2006/relationships/image" Target="../media/image56.jpeg"/><Relationship Id="rId13" Type="http://schemas.openxmlformats.org/officeDocument/2006/relationships/image" Target="../media/image57.jpeg"/><Relationship Id="rId14" Type="http://schemas.openxmlformats.org/officeDocument/2006/relationships/image" Target="../media/image58.jpeg"/><Relationship Id="rId15" Type="http://schemas.openxmlformats.org/officeDocument/2006/relationships/image" Target="../media/image59.jpeg"/><Relationship Id="rId16" Type="http://schemas.openxmlformats.org/officeDocument/2006/relationships/image" Target="../media/image60.jpeg"/><Relationship Id="rId17" Type="http://schemas.openxmlformats.org/officeDocument/2006/relationships/image" Target="../media/image61.jpeg"/><Relationship Id="rId18" Type="http://schemas.openxmlformats.org/officeDocument/2006/relationships/image" Target="../media/image62.jpeg"/><Relationship Id="rId19" Type="http://schemas.openxmlformats.org/officeDocument/2006/relationships/image" Target="../media/image6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0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0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6324914" cy="3629989"/>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890999"/>
            <a:ext cx="6466299"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[89][90]</a:t>
            </a:r>
          </a:p>
        </p:txBody>
      </p:sp>
      <p:sp>
        <p:nvSpPr>
          <p:cNvPr id="3" name="TextBox 2"/>
          <p:cNvSpPr txBox="1"/>
          <p:nvPr/>
        </p:nvSpPr>
        <p:spPr>
          <a:xfrm>
            <a:off x="590400" y="4599000"/>
            <a:ext cx="6477969"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a:t>
            </a:r>
            <a:r>
              <a:rPr lang="en-US" sz="3200" b="0" i="0" u="none" strike="noStrike" kern="1200" dirty="0">
                <a:ln>
                  <a:noFill/>
                </a:ln>
                <a:latin typeface="Liberation Serif" pitchFamily="18"/>
                <a:ea typeface="WenQuanYi Zen Hei" pitchFamily="2"/>
                <a:cs typeface="Lohit Hindi" pitchFamily="2"/>
              </a:rPr>
              <a:t>[4][65]</a:t>
            </a:r>
          </a:p>
        </p:txBody>
      </p:sp>
      <p:pic>
        <p:nvPicPr>
          <p:cNvPr id="4" name="Picture 3"/>
          <p:cNvPicPr>
            <a:picLocks noChangeAspect="1"/>
          </p:cNvPicPr>
          <p:nvPr/>
        </p:nvPicPr>
        <p:blipFill>
          <a:blip r:embed="rId3">
            <a:lum/>
            <a:alphaModFix/>
          </a:blip>
          <a:srcRect/>
          <a:stretch>
            <a:fillRect/>
          </a:stretch>
        </p:blipFill>
        <p:spPr>
          <a:xfrm>
            <a:off x="1145160" y="233022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6067448" y="508752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3931920" y="594359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TextBox 10"/>
          <p:cNvSpPr txBox="1"/>
          <p:nvPr/>
        </p:nvSpPr>
        <p:spPr>
          <a:xfrm>
            <a:off x="365760" y="114860"/>
            <a:ext cx="2687316"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Introduction</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sp>
        <p:nvSpPr>
          <p:cNvPr id="4" name="TextBox 3"/>
          <p:cNvSpPr txBox="1"/>
          <p:nvPr/>
        </p:nvSpPr>
        <p:spPr>
          <a:xfrm>
            <a:off x="3267044" y="6397773"/>
            <a:ext cx="3555630"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b="1">
                <a:latin typeface="Liberation Serif" pitchFamily="18"/>
              </a:defRPr>
            </a:pPr>
            <a:r>
              <a:rPr lang="en-US" sz="3200" b="1" i="0" u="none" strike="noStrike" kern="1200" smtClean="0">
                <a:ln>
                  <a:noFill/>
                </a:ln>
                <a:latin typeface="Liberation Serif" pitchFamily="18"/>
                <a:ea typeface="WenQuanYi Zen Hei" pitchFamily="2"/>
                <a:cs typeface="Lohit Hindi" pitchFamily="2"/>
              </a:rPr>
              <a:t>Limited data range</a:t>
            </a:r>
            <a:endParaRPr lang="en-US" sz="3200" b="1" i="0" u="none" strike="noStrike" kern="1200" dirty="0">
              <a:ln>
                <a:noFill/>
              </a:ln>
              <a:latin typeface="Liberation Serif" pitchFamily="18"/>
              <a:ea typeface="WenQuanYi Zen Hei" pitchFamily="2"/>
              <a:cs typeface="Lohit Hindi" pitchFamily="2"/>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77694" y="959271"/>
            <a:ext cx="8986225" cy="4337811"/>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a:t>
            </a:r>
            <a:r>
              <a:rPr lang="en-US" sz="3200" b="0" i="0" u="none" strike="noStrike" kern="1200" dirty="0" smtClean="0">
                <a:ln>
                  <a:noFill/>
                </a:ln>
                <a:latin typeface="Liberation Serif" pitchFamily="18"/>
                <a:ea typeface="WenQuanYi Zen Hei" pitchFamily="2"/>
                <a:cs typeface="Lohit Hindi" pitchFamily="2"/>
              </a:rPr>
              <a:t>two approaches are used in my research:</a:t>
            </a:r>
            <a:endParaRPr lang="en-US" sz="3200" dirty="0">
              <a:latin typeface="Liberation Serif" pitchFamily="18"/>
              <a:ea typeface="WenQuanYi Zen Hei" pitchFamily="2"/>
              <a:cs typeface="Lohit Hindi" pitchFamily="2"/>
            </a:endParaRP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Generate </a:t>
            </a:r>
            <a:r>
              <a:rPr lang="en-US" sz="3200" dirty="0">
                <a:latin typeface="Liberation Serif" pitchFamily="18"/>
                <a:ea typeface="WenQuanYi Zen Hei" pitchFamily="2"/>
                <a:cs typeface="Lohit Hindi" pitchFamily="2"/>
              </a:rPr>
              <a:t>a conclusive templates from </a:t>
            </a:r>
            <a:r>
              <a:rPr lang="en-US" sz="3200" dirty="0" smtClean="0">
                <a:latin typeface="Liberation Serif" pitchFamily="18"/>
                <a:ea typeface="WenQuanYi Zen Hei" pitchFamily="2"/>
                <a:cs typeface="Lohit Hindi" pitchFamily="2"/>
              </a:rPr>
              <a:t>data.</a:t>
            </a: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Deep neural networks, which synthesizes </a:t>
            </a:r>
            <a:r>
              <a:rPr lang="en-US" sz="3200" dirty="0">
                <a:latin typeface="Liberation Serif" pitchFamily="18"/>
                <a:ea typeface="WenQuanYi Zen Hei" pitchFamily="2"/>
                <a:cs typeface="Lohit Hindi" pitchFamily="2"/>
              </a:rPr>
              <a:t>data by inferring from unsupervised learning.</a:t>
            </a:r>
          </a:p>
          <a:p>
            <a:pPr marL="0" marR="0" lvl="0" indent="0" rtl="0" hangingPunct="0">
              <a:lnSpc>
                <a:spcPct val="150000"/>
              </a:lnSpc>
              <a:spcBef>
                <a:spcPts val="0"/>
              </a:spcBef>
              <a:spcAft>
                <a:spcPts val="0"/>
              </a:spcAft>
              <a:buNone/>
              <a:tabLst/>
            </a:pPr>
            <a:endParaRPr lang="en-US" sz="3200" b="0"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994992" y="2194561"/>
            <a:ext cx="2743199" cy="27431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629319" y="2158560"/>
            <a:ext cx="3057120" cy="2463480"/>
          </a:xfrm>
          <a:prstGeom prst="rect">
            <a:avLst/>
          </a:prstGeom>
          <a:noFill/>
          <a:ln>
            <a:noFill/>
          </a:ln>
        </p:spPr>
      </p:pic>
      <p:sp>
        <p:nvSpPr>
          <p:cNvPr id="4" name="TextBox 3"/>
          <p:cNvSpPr txBox="1"/>
          <p:nvPr/>
        </p:nvSpPr>
        <p:spPr>
          <a:xfrm>
            <a:off x="5831999" y="5095079"/>
            <a:ext cx="2651760" cy="12250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Aerial LiDAR roof style classification [106]</a:t>
            </a:r>
          </a:p>
        </p:txBody>
      </p:sp>
      <p:sp>
        <p:nvSpPr>
          <p:cNvPr id="5" name="TextBox 4"/>
          <p:cNvSpPr txBox="1"/>
          <p:nvPr/>
        </p:nvSpPr>
        <p:spPr>
          <a:xfrm>
            <a:off x="1086431" y="5095079"/>
            <a:ext cx="2651760" cy="79956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Handwritten digits recognition [105]</a:t>
            </a:r>
          </a:p>
        </p:txBody>
      </p:sp>
      <p:sp>
        <p:nvSpPr>
          <p:cNvPr id="6" name="TextBox 5"/>
          <p:cNvSpPr txBox="1"/>
          <p:nvPr/>
        </p:nvSpPr>
        <p:spPr>
          <a:xfrm>
            <a:off x="1371599" y="822960"/>
            <a:ext cx="7314840" cy="13546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Examples of Using Template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7173352" cy="798701"/>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a:t>
            </a:r>
            <a:r>
              <a:rPr lang="en-US" sz="3200" b="0" i="0" u="none" strike="noStrike" kern="1200" dirty="0" smtClean="0">
                <a:ln>
                  <a:noFill/>
                </a:ln>
                <a:latin typeface="Liberation Serif" pitchFamily="18"/>
                <a:ea typeface="WenQuanYi Zen Hei" pitchFamily="2"/>
                <a:cs typeface="Lohit Hindi" pitchFamily="2"/>
              </a:rPr>
              <a:t>unifying images.</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One – Digit Recognition</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348518"/>
            <a:ext cx="8473002"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5383265" y="2691676"/>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pic>
        <p:nvPicPr>
          <p:cNvPr id="6" name="Picture 5"/>
          <p:cNvPicPr>
            <a:picLocks noChangeAspect="1"/>
          </p:cNvPicPr>
          <p:nvPr/>
        </p:nvPicPr>
        <p:blipFill>
          <a:blip r:embed="rId4">
            <a:lum/>
            <a:alphaModFix/>
          </a:blip>
          <a:srcRect/>
          <a:stretch>
            <a:fillRect/>
          </a:stretch>
        </p:blipFill>
        <p:spPr>
          <a:xfrm>
            <a:off x="1418328" y="3182536"/>
            <a:ext cx="3144239" cy="32245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964080"/>
            <a:ext cx="845132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distribution of control points.</a:t>
            </a: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675227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858649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700044558"/>
              </p:ext>
            </p:extLst>
          </p:nvPr>
        </p:nvGraphicFramePr>
        <p:xfrm>
          <a:off x="2044800" y="3038400"/>
          <a:ext cx="5764318" cy="1525319"/>
        </p:xfrm>
        <a:graphic>
          <a:graphicData uri="http://schemas.openxmlformats.org/drawingml/2006/table">
            <a:tbl>
              <a:tblPr firstRow="1" bandRow="1">
                <a:tableStyleId>{F5AB1C69-6EDB-4FF4-983F-18BD219EF322}</a:tableStyleId>
              </a:tblPr>
              <a:tblGrid>
                <a:gridCol w="1988639">
                  <a:extLst>
                    <a:ext uri="{9D8B030D-6E8A-4147-A177-3AD203B41FA5}">
                      <a16:colId xmlns="" xmlns:a16="http://schemas.microsoft.com/office/drawing/2014/main" val="566576011"/>
                    </a:ext>
                  </a:extLst>
                </a:gridCol>
                <a:gridCol w="1092240">
                  <a:extLst>
                    <a:ext uri="{9D8B030D-6E8A-4147-A177-3AD203B41FA5}">
                      <a16:colId xmlns="" xmlns:a16="http://schemas.microsoft.com/office/drawing/2014/main" val="346477077"/>
                    </a:ext>
                  </a:extLst>
                </a:gridCol>
                <a:gridCol w="1091519">
                  <a:extLst>
                    <a:ext uri="{9D8B030D-6E8A-4147-A177-3AD203B41FA5}">
                      <a16:colId xmlns="" xmlns:a16="http://schemas.microsoft.com/office/drawing/2014/main" val="4056003896"/>
                    </a:ext>
                  </a:extLst>
                </a:gridCol>
                <a:gridCol w="1591920">
                  <a:extLst>
                    <a:ext uri="{9D8B030D-6E8A-4147-A177-3AD203B41FA5}">
                      <a16:colId xmlns="" xmlns:a16="http://schemas.microsoft.com/office/drawing/2014/main"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48378827"/>
                  </a:ext>
                </a:extLst>
              </a:tr>
            </a:tbl>
          </a:graphicData>
        </a:graphic>
      </p:graphicFrame>
      <p:sp>
        <p:nvSpPr>
          <p:cNvPr id="4" name="TextBox 3"/>
          <p:cNvSpPr txBox="1"/>
          <p:nvPr/>
        </p:nvSpPr>
        <p:spPr>
          <a:xfrm>
            <a:off x="3034800" y="4591440"/>
            <a:ext cx="411480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Two – Roof Recognition</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30519" y="4849200"/>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Example </a:t>
            </a:r>
            <a:r>
              <a:rPr lang="en-US" sz="3600" b="1" i="0" u="none" strike="noStrike" kern="1200" dirty="0">
                <a:ln>
                  <a:noFill/>
                </a:ln>
                <a:latin typeface="Liberation Serif" pitchFamily="18"/>
                <a:ea typeface="WenQuanYi Zen Hei" pitchFamily="2"/>
                <a:cs typeface="Lohit Hindi" pitchFamily="2"/>
              </a:rPr>
              <a:t>of Inferring </a:t>
            </a:r>
            <a:r>
              <a:rPr lang="en-US" sz="3600" b="1" dirty="0">
                <a:latin typeface="Liberation Serif" pitchFamily="18"/>
                <a:ea typeface="WenQuanYi Zen Hei" pitchFamily="2"/>
                <a:cs typeface="Lohit Hindi" pitchFamily="2"/>
              </a:rPr>
              <a:t>d</a:t>
            </a:r>
            <a:r>
              <a:rPr lang="en-US" sz="3600" b="1" i="0" u="none" strike="noStrike" kern="1200" dirty="0" smtClean="0">
                <a:ln>
                  <a:noFill/>
                </a:ln>
                <a:latin typeface="Liberation Serif" pitchFamily="18"/>
                <a:ea typeface="WenQuanYi Zen Hei" pitchFamily="2"/>
                <a:cs typeface="Lohit Hindi" pitchFamily="2"/>
              </a:rPr>
              <a:t>ata from </a:t>
            </a:r>
            <a:r>
              <a:rPr lang="en-US" sz="3600" b="1" i="0" u="none" strike="noStrike" kern="1200" dirty="0">
                <a:ln>
                  <a:noFill/>
                </a:ln>
                <a:latin typeface="Liberation Serif" pitchFamily="18"/>
                <a:ea typeface="WenQuanYi Zen Hei" pitchFamily="2"/>
                <a:cs typeface="Lohit Hindi" pitchFamily="2"/>
              </a:rPr>
              <a:t>Unsupervised learning</a:t>
            </a: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457200" y="5120639"/>
            <a:ext cx="9235440" cy="7300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000" b="0" i="0" u="none" strike="noStrike" kern="1200">
                <a:ln>
                  <a:noFill/>
                </a:ln>
                <a:latin typeface="Liberation Serif" pitchFamily="18"/>
                <a:ea typeface="WenQuanYi Zen Hei" pitchFamily="2"/>
                <a:cs typeface="Lohit Hindi" pitchFamily="2"/>
              </a:rPr>
              <a:t>Unsupervised learning of optical flow using neural networks.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1941119"/>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889000"/>
            <a:ext cx="7115444" cy="60307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00" y="1571000"/>
            <a:ext cx="8991075" cy="2256898"/>
          </a:xfrm>
          <a:prstGeom prst="rect">
            <a:avLst/>
          </a:prstGeom>
        </p:spPr>
      </p:pic>
    </p:spTree>
    <p:extLst>
      <p:ext uri="{BB962C8B-B14F-4D97-AF65-F5344CB8AC3E}">
        <p14:creationId xmlns:p14="http://schemas.microsoft.com/office/powerpoint/2010/main" val="1854355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22" y="1661384"/>
            <a:ext cx="9744075" cy="4457700"/>
          </a:xfrm>
          <a:prstGeom prst="rect">
            <a:avLst/>
          </a:prstGeom>
        </p:spPr>
      </p:pic>
    </p:spTree>
    <p:extLst>
      <p:ext uri="{BB962C8B-B14F-4D97-AF65-F5344CB8AC3E}">
        <p14:creationId xmlns:p14="http://schemas.microsoft.com/office/powerpoint/2010/main" val="885992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126180"/>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ones.[39][87][66][89][90][65]</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646127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1" i="0" u="none" strike="noStrike" kern="1200" dirty="0">
                <a:ln>
                  <a:noFill/>
                </a:ln>
                <a:latin typeface="Liberation Serif" pitchFamily="18"/>
                <a:ea typeface="WenQuanYi Zen Hei" pitchFamily="2"/>
                <a:cs typeface="Lohit Hindi" pitchFamily="2"/>
              </a:rPr>
              <a:t>The proposed approaches.</a:t>
            </a:r>
          </a:p>
          <a:p>
            <a:pPr marL="914400" lvl="1"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I build features that contain equivalent amount of information between synthetic data and actual data.</a:t>
            </a:r>
          </a:p>
          <a:p>
            <a:pPr marL="457200" marR="0" lvl="0" indent="-457200" rtl="0" hangingPunct="0">
              <a:lnSpc>
                <a:spcPct val="150000"/>
              </a:lnSpc>
              <a:spcBef>
                <a:spcPts val="0"/>
              </a:spcBef>
              <a:spcAft>
                <a:spcPts val="0"/>
              </a:spcAft>
              <a:buSzPct val="45000"/>
              <a:buFont typeface="Wingdings" charset="2"/>
              <a:buChar char="v"/>
              <a:tabLst/>
            </a:pPr>
            <a:r>
              <a:rPr lang="en-US" sz="3200" b="1" i="0" u="none" strike="noStrike" kern="1200" dirty="0">
                <a:ln>
                  <a:noFill/>
                </a:ln>
                <a:latin typeface="Liberation Serif" pitchFamily="18"/>
                <a:ea typeface="WenQuanYi Zen Hei" pitchFamily="2"/>
                <a:cs typeface="Lohit Hindi" pitchFamily="2"/>
              </a:rPr>
              <a:t>Two types of features</a:t>
            </a:r>
          </a:p>
          <a:p>
            <a:pPr marL="914400" lvl="3"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 Ignore additional information in actual data.</a:t>
            </a:r>
          </a:p>
          <a:p>
            <a:pPr marL="914400" lvl="3"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II: Compensate additional information for synthetic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
        <p:nvSpPr>
          <p:cNvPr id="3" name="TextBox 2"/>
          <p:cNvSpPr txBox="1"/>
          <p:nvPr/>
        </p:nvSpPr>
        <p:spPr>
          <a:xfrm>
            <a:off x="1104625" y="896088"/>
            <a:ext cx="7880465" cy="1354217"/>
          </a:xfrm>
          <a:prstGeom prst="rect">
            <a:avLst/>
          </a:prstGeom>
          <a:noFill/>
        </p:spPr>
        <p:txBody>
          <a:bodyPr wrap="square" rtlCol="0">
            <a:spAutoFit/>
          </a:bodyPr>
          <a:lstStyle/>
          <a:p>
            <a:pPr marL="0" lvl="3" algn="ctr"/>
            <a:r>
              <a:rPr lang="en-US" sz="3200" b="1" dirty="0" smtClean="0">
                <a:latin typeface="Liberation Serif" pitchFamily="18"/>
                <a:ea typeface="WenQuanYi Zen Hei" pitchFamily="2"/>
                <a:cs typeface="Lohit Hindi" pitchFamily="2"/>
              </a:rPr>
              <a:t>Examples of ignoring </a:t>
            </a:r>
            <a:r>
              <a:rPr lang="en-US" sz="3200" b="1" dirty="0">
                <a:latin typeface="Liberation Serif" pitchFamily="18"/>
                <a:ea typeface="WenQuanYi Zen Hei" pitchFamily="2"/>
                <a:cs typeface="Lohit Hindi" pitchFamily="2"/>
              </a:rPr>
              <a:t>additional information in actual data.</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19" y="2250305"/>
            <a:ext cx="8677275" cy="3143250"/>
          </a:xfrm>
          <a:prstGeom prst="rect">
            <a:avLst/>
          </a:prstGeom>
        </p:spPr>
      </p:pic>
      <p:sp>
        <p:nvSpPr>
          <p:cNvPr id="9" name="TextBox 8"/>
          <p:cNvSpPr txBox="1"/>
          <p:nvPr/>
        </p:nvSpPr>
        <p:spPr>
          <a:xfrm>
            <a:off x="2015734" y="5504924"/>
            <a:ext cx="6058244" cy="555622"/>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satellite images</a:t>
            </a:r>
            <a:endParaRPr lang="en-US" sz="24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612168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1330457" y="3511536"/>
            <a:ext cx="3474720"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215143" y="3515932"/>
            <a:ext cx="3474720"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Ignore small blobs in actual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[100]</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edge length and direction in [100].</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374120" y="3377080"/>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7" name="TextBox 6"/>
          <p:cNvSpPr txBox="1"/>
          <p:nvPr/>
        </p:nvSpPr>
        <p:spPr>
          <a:xfrm>
            <a:off x="3361679" y="6859440"/>
            <a:ext cx="7336800" cy="73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200" b="0" i="0" u="none" strike="noStrike" kern="1200" dirty="0">
                <a:ln>
                  <a:noFill/>
                </a:ln>
                <a:latin typeface="Liberation Serif" pitchFamily="18"/>
                <a:ea typeface="WenQuanYi Zen Hei" pitchFamily="2"/>
                <a:cs typeface="Lohit Hindi" pitchFamily="2"/>
              </a:rPr>
              <a:t>Fig cited from: A. </a:t>
            </a:r>
            <a:r>
              <a:rPr lang="en-US" sz="1200" b="0" i="0" u="none" strike="noStrike" kern="1200" dirty="0" err="1">
                <a:ln>
                  <a:noFill/>
                </a:ln>
                <a:latin typeface="Liberation Serif" pitchFamily="18"/>
                <a:ea typeface="WenQuanYi Zen Hei" pitchFamily="2"/>
                <a:cs typeface="Lohit Hindi" pitchFamily="2"/>
              </a:rPr>
              <a:t>Canziani</a:t>
            </a:r>
            <a:r>
              <a:rPr lang="en-US" sz="1200" b="0" i="0" u="none" strike="noStrike" kern="1200" dirty="0">
                <a:ln>
                  <a:noFill/>
                </a:ln>
                <a:latin typeface="Liberation Serif" pitchFamily="18"/>
                <a:ea typeface="WenQuanYi Zen Hei" pitchFamily="2"/>
                <a:cs typeface="Lohit Hindi" pitchFamily="2"/>
              </a:rPr>
              <a:t> etc. An analysis of deep neural network models for </a:t>
            </a:r>
            <a:r>
              <a:rPr lang="en-US" sz="1200" b="0" i="0" u="none" strike="noStrike" kern="1200" dirty="0" err="1">
                <a:ln>
                  <a:noFill/>
                </a:ln>
                <a:latin typeface="Liberation Serif" pitchFamily="18"/>
                <a:ea typeface="WenQuanYi Zen Hei" pitchFamily="2"/>
                <a:cs typeface="Lohit Hindi" pitchFamily="2"/>
              </a:rPr>
              <a:t>prectical</a:t>
            </a:r>
            <a:r>
              <a:rPr lang="en-US" sz="1200" b="0" i="0" u="none" strike="noStrike" kern="1200" dirty="0">
                <a:ln>
                  <a:noFill/>
                </a:ln>
                <a:latin typeface="Liberation Serif" pitchFamily="18"/>
                <a:ea typeface="WenQuanYi Zen Hei" pitchFamily="2"/>
                <a:cs typeface="Lohit Hindi" pitchFamily="2"/>
              </a:rPr>
              <a:t> applications, 2017</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a:blip r:embed="rId3">
            <a:lum/>
            <a:alphaModFix/>
          </a:blip>
          <a:srcRect/>
          <a:stretch>
            <a:fillRect/>
          </a:stretch>
        </p:blipFill>
        <p:spPr>
          <a:xfrm>
            <a:off x="1097280" y="1798213"/>
            <a:ext cx="7944120" cy="3942360"/>
          </a:xfrm>
          <a:prstGeom prst="rect">
            <a:avLst/>
          </a:prstGeom>
          <a:noFill/>
          <a:ln>
            <a:noFill/>
          </a:ln>
        </p:spPr>
      </p:pic>
      <p:sp>
        <p:nvSpPr>
          <p:cNvPr id="5" name="TextBox 4"/>
          <p:cNvSpPr txBox="1"/>
          <p:nvPr/>
        </p:nvSpPr>
        <p:spPr>
          <a:xfrm>
            <a:off x="3749040" y="5688013"/>
            <a:ext cx="347472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5" name="TextBox 4"/>
          <p:cNvSpPr txBox="1"/>
          <p:nvPr/>
        </p:nvSpPr>
        <p:spPr>
          <a:xfrm>
            <a:off x="1104625" y="896088"/>
            <a:ext cx="7880465" cy="1354217"/>
          </a:xfrm>
          <a:prstGeom prst="rect">
            <a:avLst/>
          </a:prstGeom>
          <a:noFill/>
        </p:spPr>
        <p:txBody>
          <a:bodyPr wrap="square" rtlCol="0">
            <a:spAutoFit/>
          </a:bodyPr>
          <a:lstStyle/>
          <a:p>
            <a:pPr marL="457200" lvl="3" algn="ctr" hangingPunct="0">
              <a:buSzPct val="45000"/>
            </a:pPr>
            <a:r>
              <a:rPr lang="en-US" sz="3200" b="1" dirty="0">
                <a:latin typeface="Liberation Serif" pitchFamily="18"/>
                <a:ea typeface="WenQuanYi Zen Hei" pitchFamily="2"/>
                <a:cs typeface="Lohit Hindi" pitchFamily="2"/>
              </a:rPr>
              <a:t>Compensate additional information for synthetic data.</a:t>
            </a:r>
          </a:p>
          <a:p>
            <a:endParaRPr lang="en-US" dirty="0"/>
          </a:p>
        </p:txBody>
      </p:sp>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a:t>
            </a:r>
            <a:r>
              <a:rPr lang="en-US" sz="2400" b="0" i="0" u="none" strike="noStrike" kern="1200" smtClean="0">
                <a:ln>
                  <a:noFill/>
                </a:ln>
                <a:latin typeface="Liberation Serif" pitchFamily="18"/>
                <a:ea typeface="WenQuanYi Zen Hei" pitchFamily="2"/>
                <a:cs typeface="Lohit Hindi" pitchFamily="2"/>
              </a:rPr>
              <a:t>from point cloud</a:t>
            </a:r>
            <a:endParaRPr lang="en-US" sz="24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1129069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extBox 1"/>
          <p:cNvSpPr txBox="1"/>
          <p:nvPr/>
        </p:nvSpPr>
        <p:spPr>
          <a:xfrm>
            <a:off x="590400" y="1072800"/>
            <a:ext cx="8660426"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extBox 1"/>
          <p:cNvSpPr txBox="1"/>
          <p:nvPr/>
        </p:nvSpPr>
        <p:spPr>
          <a:xfrm>
            <a:off x="590400" y="640540"/>
            <a:ext cx="8985258"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bumpiness as a function of surface slope.</a:t>
            </a:r>
          </a:p>
        </p:txBody>
      </p:sp>
      <p:pic>
        <p:nvPicPr>
          <p:cNvPr id="3" name="Picture 2"/>
          <p:cNvPicPr>
            <a:picLocks noChangeAspect="1"/>
          </p:cNvPicPr>
          <p:nvPr/>
        </p:nvPicPr>
        <p:blipFill>
          <a:blip r:embed="rId3">
            <a:lum/>
            <a:alphaModFix/>
          </a:blip>
          <a:srcRect/>
          <a:stretch>
            <a:fillRect/>
          </a:stretch>
        </p:blipFill>
        <p:spPr>
          <a:xfrm>
            <a:off x="1920239" y="2951020"/>
            <a:ext cx="5959440" cy="310895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extBox 1"/>
          <p:cNvSpPr txBox="1"/>
          <p:nvPr/>
        </p:nvSpPr>
        <p:spPr>
          <a:xfrm>
            <a:off x="590400" y="1072800"/>
            <a:ext cx="8706000" cy="292203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bumpiness as a function of surface slope.</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Add 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2103120" y="4466880"/>
            <a:ext cx="1890720" cy="184680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789080" y="4449240"/>
            <a:ext cx="977759" cy="1864440"/>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6540120" y="4444560"/>
            <a:ext cx="978120" cy="1864800"/>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74320" y="2149920"/>
            <a:ext cx="9326880" cy="3318119"/>
          </a:xfrm>
          <a:prstGeom prst="rect">
            <a:avLst/>
          </a:prstGeom>
          <a:noFill/>
          <a:ln>
            <a:noFill/>
          </a:ln>
        </p:spPr>
      </p:pic>
      <p:sp>
        <p:nvSpPr>
          <p:cNvPr id="3" name="TextBox 2"/>
          <p:cNvSpPr txBox="1"/>
          <p:nvPr/>
        </p:nvSpPr>
        <p:spPr>
          <a:xfrm>
            <a:off x="590400" y="1073160"/>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48</a:t>
            </a:fld>
            <a:r>
              <a:rPr lang="mr-IN" smtClean="0"/>
              <a:t>/</a:t>
            </a:r>
            <a:endParaRPr lang="mr-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49</a:t>
            </a:fld>
            <a:r>
              <a:rPr lang="mr-IN" smtClean="0"/>
              <a:t>/</a:t>
            </a:r>
            <a:endParaRPr lang="mr-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sp>
        <p:nvSpPr>
          <p:cNvPr id="4" name="TextBox 3"/>
          <p:cNvSpPr txBox="1"/>
          <p:nvPr/>
        </p:nvSpPr>
        <p:spPr>
          <a:xfrm>
            <a:off x="590400" y="1073160"/>
            <a:ext cx="9235440" cy="7642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pPr>
            <a:r>
              <a:rPr lang="en-US" sz="3200" b="0" i="0" u="none" strike="noStrike" kern="1200">
                <a:ln>
                  <a:noFill/>
                </a:ln>
                <a:latin typeface="Liberation Serif" pitchFamily="18"/>
                <a:ea typeface="WenQuanYi Zen Hei" pitchFamily="2"/>
                <a:cs typeface="Lohit Hindi" pitchFamily="2"/>
              </a:rPr>
              <a:t>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520" y="1915011"/>
            <a:ext cx="4186332" cy="370993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6820755"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 proposed approach.</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extBox 1"/>
          <p:cNvSpPr txBox="1"/>
          <p:nvPr/>
        </p:nvSpPr>
        <p:spPr>
          <a:xfrm>
            <a:off x="590400" y="965520"/>
            <a:ext cx="4560072"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Traditional </a:t>
            </a:r>
            <a:r>
              <a:rPr lang="en-US" sz="3200" b="0" i="0" u="none" strike="noStrike" kern="1200" dirty="0" err="1">
                <a:ln>
                  <a:noFill/>
                </a:ln>
                <a:latin typeface="Liberation Serif" pitchFamily="18"/>
                <a:ea typeface="WenQuanYi Zen Hei" pitchFamily="2"/>
                <a:cs typeface="Lohit Hindi" pitchFamily="2"/>
              </a:rPr>
              <a:t>autoencoder</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22960" y="2086560"/>
            <a:ext cx="3809520" cy="423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881600" y="1995120"/>
            <a:ext cx="4536720" cy="453672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extBox 1"/>
          <p:cNvSpPr txBox="1"/>
          <p:nvPr/>
        </p:nvSpPr>
        <p:spPr>
          <a:xfrm>
            <a:off x="590400" y="965520"/>
            <a:ext cx="4176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332720"/>
            <a:ext cx="9129240" cy="5303520"/>
          </a:xfrm>
          <a:prstGeom prst="rect">
            <a:avLst/>
          </a:prstGeom>
          <a:noFill/>
          <a:ln>
            <a:noFill/>
          </a:ln>
        </p:spPr>
      </p:pic>
      <p:sp>
        <p:nvSpPr>
          <p:cNvPr id="3" name="TextBox 2"/>
          <p:cNvSpPr txBox="1"/>
          <p:nvPr/>
        </p:nvSpPr>
        <p:spPr>
          <a:xfrm>
            <a:off x="590400" y="641880"/>
            <a:ext cx="6499321"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4" name="TextBox 3"/>
          <p:cNvSpPr txBox="1"/>
          <p:nvPr/>
        </p:nvSpPr>
        <p:spPr>
          <a:xfrm>
            <a:off x="338400" y="1645920"/>
            <a:ext cx="3291839" cy="3448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Without domain adaptation</a:t>
            </a:r>
          </a:p>
        </p:txBody>
      </p:sp>
      <p:sp>
        <p:nvSpPr>
          <p:cNvPr id="5" name="TextBox 4"/>
          <p:cNvSpPr txBox="1"/>
          <p:nvPr/>
        </p:nvSpPr>
        <p:spPr>
          <a:xfrm>
            <a:off x="338400" y="5209920"/>
            <a:ext cx="3291839" cy="3448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With domain adaptation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360" y="213435"/>
            <a:ext cx="5966460" cy="355473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360" y="3834244"/>
            <a:ext cx="5966460" cy="35547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834640" y="1055159"/>
            <a:ext cx="4740480" cy="2599560"/>
          </a:xfrm>
          <a:prstGeom prst="rect">
            <a:avLst/>
          </a:prstGeom>
          <a:noFill/>
          <a:ln>
            <a:noFill/>
          </a:ln>
        </p:spPr>
      </p:pic>
      <p:sp>
        <p:nvSpPr>
          <p:cNvPr id="3" name="TextBox 2"/>
          <p:cNvSpPr txBox="1"/>
          <p:nvPr/>
        </p:nvSpPr>
        <p:spPr>
          <a:xfrm>
            <a:off x="3840479" y="3566160"/>
            <a:ext cx="283464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Roof style dataset</a:t>
            </a:r>
          </a:p>
        </p:txBody>
      </p:sp>
      <p:pic>
        <p:nvPicPr>
          <p:cNvPr id="4" name="Picture 3"/>
          <p:cNvPicPr>
            <a:picLocks noChangeAspect="1"/>
          </p:cNvPicPr>
          <p:nvPr/>
        </p:nvPicPr>
        <p:blipFill>
          <a:blip r:embed="rId4">
            <a:lum/>
            <a:alphaModFix/>
          </a:blip>
          <a:srcRect/>
          <a:stretch>
            <a:fillRect/>
          </a:stretch>
        </p:blipFill>
        <p:spPr>
          <a:xfrm>
            <a:off x="2853000" y="4219920"/>
            <a:ext cx="4736520" cy="2578680"/>
          </a:xfrm>
          <a:prstGeom prst="rect">
            <a:avLst/>
          </a:prstGeom>
          <a:noFill/>
          <a:ln>
            <a:noFill/>
          </a:ln>
        </p:spPr>
      </p:pic>
      <p:sp>
        <p:nvSpPr>
          <p:cNvPr id="5" name="TextBox 4"/>
          <p:cNvSpPr txBox="1"/>
          <p:nvPr/>
        </p:nvSpPr>
        <p:spPr>
          <a:xfrm>
            <a:off x="3840479" y="6763679"/>
            <a:ext cx="283464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Handwritten digit dataset</a:t>
            </a:r>
          </a:p>
        </p:txBody>
      </p:sp>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320040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Motivation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a:solidFill>
                  <a:srgbClr val="000000"/>
                </a:solidFill>
                <a:latin typeface="Liberation Serif" pitchFamily="18"/>
                <a:ea typeface="WenQuanYi Zen Hei" pitchFamily="2"/>
                <a:cs typeface="Lohit Hindi" pitchFamily="2"/>
              </a:rPr>
              <a:t>The fundamental issue in imbalanced learning is the ability of imbalanced data to compromise the performance of classification algorithm.</a:t>
            </a:r>
          </a:p>
        </p:txBody>
      </p:sp>
      <p:sp>
        <p:nvSpPr>
          <p:cNvPr id="13" name="TextBox 12"/>
          <p:cNvSpPr txBox="1"/>
          <p:nvPr/>
        </p:nvSpPr>
        <p:spPr>
          <a:xfrm>
            <a:off x="457200" y="3546764"/>
            <a:ext cx="9185564" cy="3892861"/>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regularities 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65760" y="109220"/>
            <a:ext cx="3200400" cy="64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work</a:t>
            </a:r>
          </a:p>
        </p:txBody>
      </p:sp>
      <p:sp>
        <p:nvSpPr>
          <p:cNvPr id="4" name="TextBox 3"/>
          <p:cNvSpPr txBox="1"/>
          <p:nvPr/>
        </p:nvSpPr>
        <p:spPr>
          <a:xfrm>
            <a:off x="457200" y="1188719"/>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57200" y="283464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242240" y="4261680"/>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410400" y="1047599"/>
            <a:ext cx="9007920" cy="1896119"/>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a:ln>
                  <a:noFill/>
                </a:ln>
                <a:latin typeface="Liberation Serif" pitchFamily="18"/>
                <a:ea typeface="WenQuanYi Zen Hei" pitchFamily="2"/>
                <a:cs typeface="Lohit Hindi" pitchFamily="2"/>
              </a:rPr>
              <a:t>2) SMOTE [4] and its variants [2][7][17][18] etc.</a:t>
            </a:r>
          </a:p>
        </p:txBody>
      </p:sp>
      <p:pic>
        <p:nvPicPr>
          <p:cNvPr id="3" name="Picture 2"/>
          <p:cNvPicPr>
            <a:picLocks noChangeAspect="1"/>
          </p:cNvPicPr>
          <p:nvPr/>
        </p:nvPicPr>
        <p:blipFill>
          <a:blip r:embed="rId3">
            <a:lum/>
            <a:alphaModFix/>
          </a:blip>
          <a:srcRect/>
          <a:stretch>
            <a:fillRect/>
          </a:stretch>
        </p:blipFill>
        <p:spPr>
          <a:xfrm>
            <a:off x="2212560" y="2103120"/>
            <a:ext cx="5742720" cy="43891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40664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The proposed approach – CGMOS</a:t>
            </a: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66</a:t>
            </a:fld>
            <a:r>
              <a:rPr lang="mr-IN" smtClean="0"/>
              <a:t>/</a:t>
            </a:r>
            <a:endParaRPr lang="mr-I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Strategy of choosing sampling seeds</a:t>
            </a:r>
          </a:p>
        </p:txBody>
      </p:sp>
      <p:sp>
        <p:nvSpPr>
          <p:cNvPr id="3" name="TextBox 2"/>
          <p:cNvSpPr txBox="1"/>
          <p:nvPr/>
        </p:nvSpPr>
        <p:spPr>
          <a:xfrm>
            <a:off x="504725" y="1138746"/>
            <a:ext cx="9080269" cy="320987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p>
          <a:p>
            <a:pPr marL="0" marR="0" lvl="0" indent="0" algn="just"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The 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0" marR="0" lvl="0" indent="0" algn="just"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defined as:  </a:t>
            </a:r>
          </a:p>
        </p:txBody>
      </p:sp>
      <mc:AlternateContent xmlns:mc="http://schemas.openxmlformats.org/markup-compatibility/2006" xmlns:a14="http://schemas.microsoft.com/office/drawing/2010/main">
        <mc:Choice Requires="a14">
          <p:sp>
            <p:nvSpPr>
              <p:cNvPr id="4" name="TextBox 3"/>
              <p:cNvSpPr txBox="1">
                <a:spLocks noResize="1"/>
              </p:cNvSpPr>
              <p:nvPr/>
            </p:nvSpPr>
            <p:spPr>
              <a:xfrm>
                <a:off x="2046651" y="2331838"/>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46651" y="2331838"/>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a:spLocks noResize="1"/>
              </p:cNvSpPr>
              <p:nvPr/>
            </p:nvSpPr>
            <p:spPr>
              <a:xfrm>
                <a:off x="6273360" y="1244700"/>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273360" y="1244700"/>
                <a:ext cx="914400" cy="393120"/>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a:spLocks noResize="1"/>
              </p:cNvSpPr>
              <p:nvPr/>
            </p:nvSpPr>
            <p:spPr>
              <a:xfrm>
                <a:off x="6181920" y="3383176"/>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181920" y="3383176"/>
                <a:ext cx="1005840" cy="374760"/>
              </a:xfrm>
              <a:prstGeom prst="rect">
                <a:avLst/>
              </a:prstGeom>
              <a:blipFill rotWithShape="0">
                <a:blip r:embed="rId5"/>
                <a:stretch>
                  <a:fillRect b="-491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a:spLocks noResize="1"/>
              </p:cNvSpPr>
              <p:nvPr/>
            </p:nvSpPr>
            <p:spPr>
              <a:xfrm>
                <a:off x="2865507" y="3848580"/>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65507" y="3848580"/>
                <a:ext cx="402480" cy="420480"/>
              </a:xfrm>
              <a:prstGeom prst="rect">
                <a:avLst/>
              </a:prstGeom>
              <a:blipFill rotWithShape="0">
                <a:blip r:embed="rId6"/>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7">
            <a:lum/>
            <a:alphaModFix/>
          </a:blip>
          <a:srcRect/>
          <a:stretch>
            <a:fillRect/>
          </a:stretch>
        </p:blipFill>
        <p:spPr>
          <a:xfrm>
            <a:off x="2626560" y="4259160"/>
            <a:ext cx="4838400" cy="1005840"/>
          </a:xfrm>
          <a:prstGeom prst="rect">
            <a:avLst/>
          </a:prstGeom>
          <a:noFill/>
          <a:ln>
            <a:noFill/>
          </a:ln>
        </p:spPr>
      </p:pic>
      <p:sp>
        <p:nvSpPr>
          <p:cNvPr id="9" name="TextBox 8"/>
          <p:cNvSpPr txBox="1"/>
          <p:nvPr/>
        </p:nvSpPr>
        <p:spPr>
          <a:xfrm>
            <a:off x="731519" y="5303520"/>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8">
            <a:lum/>
            <a:alphaModFix/>
          </a:blip>
          <a:srcRect/>
          <a:stretch>
            <a:fillRect/>
          </a:stretch>
        </p:blipFill>
        <p:spPr>
          <a:xfrm>
            <a:off x="2752200" y="5851440"/>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36279" y="1232640"/>
            <a:ext cx="6400799" cy="4892040"/>
          </a:xfrm>
          <a:prstGeom prst="rect">
            <a:avLst/>
          </a:prstGeom>
          <a:noFill/>
          <a:ln>
            <a:noFill/>
          </a:ln>
        </p:spPr>
      </p:pic>
      <p:sp>
        <p:nvSpPr>
          <p:cNvPr id="3" name="TextBox 2"/>
          <p:cNvSpPr txBox="1"/>
          <p:nvPr/>
        </p:nvSpPr>
        <p:spPr>
          <a:xfrm>
            <a:off x="3768480" y="6309360"/>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Certainty</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69</a:t>
            </a:fld>
            <a:r>
              <a:rPr lang="mr-IN" smtClean="0"/>
              <a:t>/</a:t>
            </a:r>
            <a:endParaRPr lang="mr-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796480" y="6309720"/>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737359" y="1234440"/>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553680" y="416520"/>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31519" y="1371599"/>
            <a:ext cx="8688252" cy="5267296"/>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evaluations. [2][7][18]</a:t>
            </a: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[4],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[17], ADASYN [18], MWMOTE [2], </a:t>
            </a:r>
            <a:r>
              <a:rPr lang="en-US" sz="2600" b="0" i="0" u="none" strike="noStrike" kern="1200" dirty="0" err="1">
                <a:ln>
                  <a:noFill/>
                </a:ln>
                <a:latin typeface="Times New Roman" pitchFamily="18"/>
                <a:ea typeface="WenQuanYi Zen Hei" pitchFamily="2"/>
                <a:cs typeface="Lohit Hindi" pitchFamily="2"/>
              </a:rPr>
              <a:t>RAMOBoost</a:t>
            </a:r>
            <a:r>
              <a:rPr lang="en-US" sz="2600" b="0" i="0" u="none" strike="noStrike" kern="1200" dirty="0">
                <a:ln>
                  <a:noFill/>
                </a:ln>
                <a:latin typeface="Times New Roman" pitchFamily="18"/>
                <a:ea typeface="WenQuanYi Zen Hei" pitchFamily="2"/>
                <a:cs typeface="Lohit Hindi" pitchFamily="2"/>
              </a:rPr>
              <a:t> [7].</a:t>
            </a: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Conclusion</a:t>
            </a:r>
          </a:p>
        </p:txBody>
      </p:sp>
      <p:sp>
        <p:nvSpPr>
          <p:cNvPr id="4" name="TextBox 3"/>
          <p:cNvSpPr txBox="1"/>
          <p:nvPr/>
        </p:nvSpPr>
        <p:spPr>
          <a:xfrm>
            <a:off x="366480" y="853874"/>
            <a:ext cx="6654107" cy="1948888"/>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Goal:</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5" name="TextBox 4"/>
          <p:cNvSpPr txBox="1"/>
          <p:nvPr/>
        </p:nvSpPr>
        <p:spPr>
          <a:xfrm>
            <a:off x="366480" y="2624651"/>
            <a:ext cx="2915135" cy="1329551"/>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Solution:</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Data synthesis.</a:t>
            </a:r>
          </a:p>
        </p:txBody>
      </p:sp>
      <p:sp>
        <p:nvSpPr>
          <p:cNvPr id="6" name="TextBox 5"/>
          <p:cNvSpPr txBox="1"/>
          <p:nvPr/>
        </p:nvSpPr>
        <p:spPr>
          <a:xfrm>
            <a:off x="366480" y="3871126"/>
            <a:ext cx="5257891" cy="3187560"/>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Novel contributions:</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457200" lvl="3" algn="just" hangingPunct="0">
              <a:lnSpc>
                <a:spcPct val="150000"/>
              </a:lnSpc>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Solution: </a:t>
            </a:r>
            <a:endParaRPr lang="en-US" sz="3200" b="0"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2382</TotalTime>
  <Words>4713</Words>
  <Application>Microsoft Macintosh PowerPoint</Application>
  <PresentationFormat>Custom</PresentationFormat>
  <Paragraphs>924</Paragraphs>
  <Slides>75</Slides>
  <Notes>74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108</cp:revision>
  <cp:lastPrinted>2017-10-23T05:47:31Z</cp:lastPrinted>
  <dcterms:created xsi:type="dcterms:W3CDTF">2015-04-11T14:05:05Z</dcterms:created>
  <dcterms:modified xsi:type="dcterms:W3CDTF">2017-10-25T16:17:06Z</dcterms:modified>
</cp:coreProperties>
</file>